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32" y="-56"/>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Key Insights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Details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Next Steps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atin typeface="Arial" panose="020B0604020202020204" pitchFamily="34" charset="0"/>
                <a:cs typeface="Arial" panose="020B0604020202020204" pitchFamily="34" charset="0"/>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dirty="0"/>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dirty="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dirty="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dirty="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dirty="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dirty="0">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atin typeface="Arial" panose="020B0604020202020204" pitchFamily="34" charset="0"/>
                <a:cs typeface="Arial" panose="020B0604020202020204" pitchFamily="34" charset="0"/>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dirty="0"/>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atin typeface="Arial" panose="020B0604020202020204" pitchFamily="34" charset="0"/>
                <a:cs typeface="Arial" panose="020B0604020202020204" pitchFamily="34" charset="0"/>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dirty="0"/>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dirty="0">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dirty="0">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dirty="0">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dirty="0">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atin typeface="Arial" panose="020B0604020202020204" pitchFamily="34" charset="0"/>
                <a:cs typeface="Arial" panose="020B0604020202020204" pitchFamily="34" charset="0"/>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dirty="0"/>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dirty="0">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dirty="0">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dirty="0">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dirty="0">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dirty="0">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dirty="0">
                <a:solidFill>
                  <a:srgbClr val="FFFFFF"/>
                </a:solidFill>
                <a:latin typeface="Arial" panose="020B0604020202020204" pitchFamily="34" charset="0"/>
                <a:ea typeface="Roboto"/>
                <a:cs typeface="Arial" panose="020B0604020202020204" pitchFamily="34" charset="0"/>
                <a:sym typeface="Roboto"/>
              </a:rPr>
              <a:t>Source:  Lorem ipsum dolor sit amet, consectetur adipiscing elit. Duis non erat sem</a:t>
            </a:r>
            <a:endParaRPr sz="600" dirty="0">
              <a:solidFill>
                <a:srgbClr val="FFFFFF"/>
              </a:solidFill>
              <a:latin typeface="Arial" panose="020B0604020202020204" pitchFamily="34" charset="0"/>
              <a:ea typeface="Roboto"/>
              <a:cs typeface="Arial" panose="020B0604020202020204" pitchFamily="34" charset="0"/>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dirty="0">
                <a:solidFill>
                  <a:srgbClr val="D9D9D9"/>
                </a:solidFill>
                <a:latin typeface="Arial" panose="020B0604020202020204" pitchFamily="34" charset="0"/>
                <a:ea typeface="Roboto"/>
                <a:cs typeface="Arial" panose="020B0604020202020204" pitchFamily="34" charset="0"/>
                <a:sym typeface="Roboto"/>
              </a:rPr>
              <a:t>Proprietary + Confidential</a:t>
            </a:r>
            <a:endParaRPr sz="600" dirty="0">
              <a:solidFill>
                <a:srgbClr val="D9D9D9"/>
              </a:solidFill>
              <a:latin typeface="Arial" panose="020B0604020202020204" pitchFamily="34" charset="0"/>
              <a:ea typeface="Roboto"/>
              <a:cs typeface="Arial" panose="020B0604020202020204" pitchFamily="34" charset="0"/>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dirty="0">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dirty="0"/>
          </a:p>
        </p:txBody>
      </p:sp>
      <p:sp>
        <p:nvSpPr>
          <p:cNvPr id="302" name="Google Shape;302;p15"/>
          <p:cNvSpPr txBox="1"/>
          <p:nvPr/>
        </p:nvSpPr>
        <p:spPr>
          <a:xfrm>
            <a:off x="404725" y="2011938"/>
            <a:ext cx="6862500" cy="1547316"/>
          </a:xfrm>
          <a:prstGeom prst="rect">
            <a:avLst/>
          </a:prstGeom>
          <a:noFill/>
          <a:ln>
            <a:noFill/>
          </a:ln>
        </p:spPr>
        <p:txBody>
          <a:bodyPr spcFirstLastPara="1" wrap="square" lIns="91425" tIns="91425" rIns="91425" bIns="91425" anchor="t" anchorCtr="0">
            <a:spAutoFit/>
          </a:bodyPr>
          <a:lstStyle/>
          <a:p>
            <a:pPr>
              <a:lnSpc>
                <a:spcPct val="115000"/>
              </a:lnSpc>
              <a:buClr>
                <a:schemeClr val="dk1"/>
              </a:buClr>
              <a:buSzPts val="1100"/>
            </a:pPr>
            <a:r>
              <a:rPr lang="en" sz="1100" dirty="0">
                <a:solidFill>
                  <a:schemeClr val="dk1"/>
                </a:solidFill>
                <a:latin typeface="Arial" panose="020B0604020202020204" pitchFamily="34" charset="0"/>
                <a:ea typeface="Roboto"/>
                <a:cs typeface="Arial" panose="020B0604020202020204" pitchFamily="34" charset="0"/>
                <a:sym typeface="Roboto"/>
              </a:rPr>
              <a:t>I’m currently developing a data analytics project aimed at decreasing overall loan default among borrowers by predicting which client attributes most contribute their loan default. For the purposes of this project, </a:t>
            </a:r>
            <a:r>
              <a:rPr lang="en-US" sz="1100" dirty="0">
                <a:solidFill>
                  <a:schemeClr val="dk1"/>
                </a:solidFill>
                <a:latin typeface="Arial" panose="020B0604020202020204" pitchFamily="34" charset="0"/>
                <a:ea typeface="Roboto"/>
                <a:cs typeface="Arial" panose="020B0604020202020204" pitchFamily="34" charset="0"/>
                <a:sym typeface="Roboto"/>
              </a:rPr>
              <a:t>loan default means borrowers failed to pay their loans to the financial institution. </a:t>
            </a:r>
          </a:p>
          <a:p>
            <a:pPr marL="0" lvl="0" indent="0" algn="l" rtl="0">
              <a:lnSpc>
                <a:spcPct val="115000"/>
              </a:lnSpc>
              <a:spcBef>
                <a:spcPts val="0"/>
              </a:spcBef>
              <a:spcAft>
                <a:spcPts val="0"/>
              </a:spcAft>
              <a:buClr>
                <a:schemeClr val="dk1"/>
              </a:buClr>
              <a:buSzPts val="1100"/>
              <a:buFont typeface="Arial"/>
              <a:buNone/>
            </a:pPr>
            <a:r>
              <a:rPr lang="en" sz="1100" dirty="0">
                <a:solidFill>
                  <a:schemeClr val="dk1"/>
                </a:solidFill>
                <a:latin typeface="Arial" panose="020B0604020202020204" pitchFamily="34" charset="0"/>
                <a:ea typeface="Roboto"/>
                <a:cs typeface="Arial" panose="020B0604020202020204" pitchFamily="34" charset="0"/>
                <a:sym typeface="Roboto"/>
              </a:rPr>
              <a:t>Feature engineering offer possibility to enhance the ML models and achieve better results by combining the most predictive basic features into new features, which can add predictive power to the modeling. </a:t>
            </a:r>
            <a:r>
              <a:rPr lang="en" sz="1100" b="1" dirty="0">
                <a:solidFill>
                  <a:schemeClr val="dk1"/>
                </a:solidFill>
                <a:latin typeface="Arial" panose="020B0604020202020204" pitchFamily="34" charset="0"/>
                <a:ea typeface="Roboto"/>
                <a:cs typeface="Arial" panose="020B0604020202020204" pitchFamily="34" charset="0"/>
                <a:sym typeface="Roboto"/>
              </a:rPr>
              <a:t>This report offers details and key insights from Milestone 4, which impact the future development of the overall project. </a:t>
            </a:r>
            <a:endParaRPr sz="1100" dirty="0">
              <a:solidFill>
                <a:schemeClr val="dk1"/>
              </a:solidFill>
              <a:latin typeface="Arial" panose="020B0604020202020204" pitchFamily="34" charset="0"/>
              <a:ea typeface="Roboto"/>
              <a:cs typeface="Arial" panose="020B0604020202020204" pitchFamily="34" charset="0"/>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Google Sans"/>
              <a:ea typeface="Google Sans"/>
              <a:cs typeface="Google Sans"/>
              <a:sym typeface="Google Sans"/>
            </a:endParaRPr>
          </a:p>
        </p:txBody>
      </p:sp>
      <p:grpSp>
        <p:nvGrpSpPr>
          <p:cNvPr id="304" name="Google Shape;304;p15"/>
          <p:cNvGrpSpPr/>
          <p:nvPr/>
        </p:nvGrpSpPr>
        <p:grpSpPr>
          <a:xfrm>
            <a:off x="257680" y="3662725"/>
            <a:ext cx="3353519" cy="3322136"/>
            <a:chOff x="482325" y="3745275"/>
            <a:chExt cx="3545894" cy="3322136"/>
          </a:xfrm>
        </p:grpSpPr>
        <p:sp>
          <p:nvSpPr>
            <p:cNvPr id="305" name="Google Shape;305;p15"/>
            <p:cNvSpPr txBox="1"/>
            <p:nvPr/>
          </p:nvSpPr>
          <p:spPr>
            <a:xfrm>
              <a:off x="612719" y="3745275"/>
              <a:ext cx="3415500" cy="3693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effectLst>
                    <a:outerShdw blurRad="38100" dist="38100" dir="2700000" algn="tl">
                      <a:srgbClr val="000000">
                        <a:alpha val="43137"/>
                      </a:srgbClr>
                    </a:outerShdw>
                  </a:effectLst>
                  <a:latin typeface="Arial" panose="020B0604020202020204" pitchFamily="34" charset="0"/>
                  <a:ea typeface="Roboto"/>
                  <a:cs typeface="Arial" panose="020B0604020202020204" pitchFamily="34" charset="0"/>
                  <a:sym typeface="Roboto"/>
                </a:rPr>
                <a:t>Milestone 4 – Feature Engineering  </a:t>
              </a:r>
              <a:endParaRPr sz="1200" b="1" dirty="0">
                <a:effectLst>
                  <a:outerShdw blurRad="38100" dist="38100" dir="2700000" algn="tl">
                    <a:srgbClr val="000000">
                      <a:alpha val="43137"/>
                    </a:srgbClr>
                  </a:outerShdw>
                </a:effectLst>
                <a:latin typeface="Arial" panose="020B0604020202020204" pitchFamily="34" charset="0"/>
                <a:ea typeface="Roboto"/>
                <a:cs typeface="Arial" panose="020B0604020202020204" pitchFamily="34" charset="0"/>
                <a:sym typeface="Roboto"/>
              </a:endParaRPr>
            </a:p>
          </p:txBody>
        </p:sp>
        <p:sp>
          <p:nvSpPr>
            <p:cNvPr id="306" name="Google Shape;306;p15"/>
            <p:cNvSpPr txBox="1"/>
            <p:nvPr/>
          </p:nvSpPr>
          <p:spPr>
            <a:xfrm>
              <a:off x="482325" y="4038407"/>
              <a:ext cx="2963776" cy="3029004"/>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Target Goal:</a:t>
              </a:r>
              <a:r>
                <a:rPr lang="en" sz="1200" dirty="0">
                  <a:solidFill>
                    <a:schemeClr val="dk1"/>
                  </a:solidFill>
                  <a:latin typeface="Arial" panose="020B0604020202020204" pitchFamily="34" charset="0"/>
                  <a:ea typeface="Roboto"/>
                  <a:cs typeface="Arial" panose="020B0604020202020204" pitchFamily="34" charset="0"/>
                  <a:sym typeface="Roboto"/>
                </a:rPr>
                <a:t> Create new interactive features and check their additional predictive power on user subscription churn</a:t>
              </a:r>
              <a:r>
                <a:rPr lang="en" sz="1100" dirty="0">
                  <a:solidFill>
                    <a:schemeClr val="dk1"/>
                  </a:solidFill>
                  <a:latin typeface="Arial" panose="020B0604020202020204" pitchFamily="34" charset="0"/>
                  <a:ea typeface="Roboto"/>
                  <a:cs typeface="Arial" panose="020B0604020202020204" pitchFamily="34" charset="0"/>
                  <a:sym typeface="Roboto"/>
                </a:rPr>
                <a:t>.</a:t>
              </a:r>
              <a:endParaRPr sz="1100" dirty="0">
                <a:solidFill>
                  <a:schemeClr val="dk1"/>
                </a:solidFill>
                <a:latin typeface="Arial" panose="020B0604020202020204" pitchFamily="34" charset="0"/>
                <a:ea typeface="Roboto"/>
                <a:cs typeface="Arial" panose="020B0604020202020204" pitchFamily="34" charset="0"/>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Methods:</a:t>
              </a:r>
              <a:r>
                <a:rPr lang="en" sz="1200" dirty="0">
                  <a:solidFill>
                    <a:schemeClr val="dk1"/>
                  </a:solidFill>
                  <a:latin typeface="Arial" panose="020B0604020202020204" pitchFamily="34" charset="0"/>
                  <a:ea typeface="Roboto"/>
                  <a:cs typeface="Arial" panose="020B0604020202020204" pitchFamily="34" charset="0"/>
                  <a:sym typeface="Roboto"/>
                </a:rPr>
                <a:t> </a:t>
              </a:r>
              <a:endParaRPr sz="1200" dirty="0">
                <a:solidFill>
                  <a:schemeClr val="dk1"/>
                </a:solidFill>
                <a:latin typeface="Arial" panose="020B0604020202020204" pitchFamily="34" charset="0"/>
                <a:ea typeface="Roboto"/>
                <a:cs typeface="Arial" panose="020B0604020202020204" pitchFamily="34" charset="0"/>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Arial" panose="020B0604020202020204" pitchFamily="34" charset="0"/>
                  <a:ea typeface="Roboto"/>
                  <a:cs typeface="Arial" panose="020B0604020202020204" pitchFamily="34" charset="0"/>
                  <a:sym typeface="Roboto"/>
                </a:rPr>
                <a:t>Assessment of loan default among the most predictive basic features</a:t>
              </a: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Arial" panose="020B0604020202020204" pitchFamily="34" charset="0"/>
                  <a:ea typeface="Roboto"/>
                  <a:cs typeface="Arial" panose="020B0604020202020204" pitchFamily="34" charset="0"/>
                  <a:sym typeface="Roboto"/>
                </a:rPr>
                <a:t>Creation of interactive features</a:t>
              </a:r>
              <a:endParaRPr sz="1100" dirty="0">
                <a:solidFill>
                  <a:schemeClr val="dk1"/>
                </a:solidFill>
                <a:latin typeface="Arial" panose="020B0604020202020204" pitchFamily="34" charset="0"/>
                <a:ea typeface="Roboto"/>
                <a:cs typeface="Arial" panose="020B0604020202020204" pitchFamily="34" charset="0"/>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Arial" panose="020B0604020202020204" pitchFamily="34" charset="0"/>
                  <a:ea typeface="Roboto"/>
                  <a:cs typeface="Arial" panose="020B0604020202020204" pitchFamily="34" charset="0"/>
                  <a:sym typeface="Roboto"/>
                </a:rPr>
                <a:t>Evaluation of their correlation with loan default</a:t>
              </a:r>
              <a:endParaRPr sz="1100" dirty="0">
                <a:solidFill>
                  <a:schemeClr val="dk1"/>
                </a:solidFill>
                <a:latin typeface="Arial" panose="020B0604020202020204" pitchFamily="34" charset="0"/>
                <a:ea typeface="Roboto"/>
                <a:cs typeface="Arial" panose="020B0604020202020204" pitchFamily="34" charset="0"/>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Impact:</a:t>
              </a:r>
              <a:r>
                <a:rPr lang="en" sz="1100" dirty="0">
                  <a:solidFill>
                    <a:schemeClr val="dk1"/>
                  </a:solidFill>
                  <a:latin typeface="Arial" panose="020B0604020202020204" pitchFamily="34" charset="0"/>
                  <a:ea typeface="Roboto"/>
                  <a:cs typeface="Arial" panose="020B0604020202020204" pitchFamily="34" charset="0"/>
                  <a:sym typeface="Roboto"/>
                </a:rPr>
                <a:t> By deep engineering, the new features can reveal important relationships and predict the target feature</a:t>
              </a:r>
              <a:endParaRPr sz="1100" dirty="0">
                <a:solidFill>
                  <a:schemeClr val="dk1"/>
                </a:solidFill>
                <a:latin typeface="Arial" panose="020B0604020202020204" pitchFamily="34" charset="0"/>
                <a:ea typeface="Roboto"/>
                <a:cs typeface="Arial" panose="020B0604020202020204" pitchFamily="34" charset="0"/>
                <a:sym typeface="Roboto"/>
              </a:endParaRPr>
            </a:p>
          </p:txBody>
        </p:sp>
      </p:grpSp>
      <p:sp>
        <p:nvSpPr>
          <p:cNvPr id="308" name="Google Shape;308;p15"/>
          <p:cNvSpPr txBox="1"/>
          <p:nvPr/>
        </p:nvSpPr>
        <p:spPr>
          <a:xfrm>
            <a:off x="233275" y="8407800"/>
            <a:ext cx="2967125" cy="992549"/>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 sz="1050" b="1" dirty="0">
                <a:solidFill>
                  <a:schemeClr val="dk1"/>
                </a:solidFill>
                <a:latin typeface="Arial" panose="020B0604020202020204" pitchFamily="34" charset="0"/>
                <a:ea typeface="Roboto"/>
                <a:cs typeface="Arial" panose="020B0604020202020204" pitchFamily="34" charset="0"/>
                <a:sym typeface="Roboto"/>
              </a:rPr>
              <a:t>Taking into account the benefits of tree-based ML models, evaluate different types of models to assess the best roc_auc score on the validation dataset. </a:t>
            </a:r>
            <a:endParaRPr sz="1050" dirty="0">
              <a:solidFill>
                <a:schemeClr val="dk1"/>
              </a:solidFill>
              <a:latin typeface="Arial" panose="020B0604020202020204" pitchFamily="34" charset="0"/>
              <a:ea typeface="Roboto"/>
              <a:cs typeface="Arial" panose="020B0604020202020204" pitchFamily="34" charset="0"/>
              <a:sym typeface="Roboto"/>
            </a:endParaRPr>
          </a:p>
        </p:txBody>
      </p:sp>
      <p:sp>
        <p:nvSpPr>
          <p:cNvPr id="309" name="Google Shape;309;p15"/>
          <p:cNvSpPr txBox="1">
            <a:spLocks noGrp="1"/>
          </p:cNvSpPr>
          <p:nvPr>
            <p:ph type="title" idx="4294967295"/>
          </p:nvPr>
        </p:nvSpPr>
        <p:spPr>
          <a:xfrm>
            <a:off x="0" y="157163"/>
            <a:ext cx="7772400" cy="646112"/>
          </a:xfrm>
          <a:prstGeom prst="rect">
            <a:avLst/>
          </a:prstGeom>
        </p:spPr>
        <p:txBody>
          <a:bodyPr spcFirstLastPara="1" wrap="square" lIns="91425" tIns="91425" rIns="91425" bIns="91425" anchor="t" anchorCtr="0">
            <a:noAutofit/>
          </a:bodyPr>
          <a:lstStyle/>
          <a:p>
            <a:pPr marL="0" lvl="0" indent="0" algn="ctr" rtl="0">
              <a:lnSpc>
                <a:spcPct val="95000"/>
              </a:lnSpc>
              <a:spcBef>
                <a:spcPts val="0"/>
              </a:spcBef>
              <a:spcAft>
                <a:spcPts val="0"/>
              </a:spcAft>
              <a:buNone/>
            </a:pPr>
            <a:r>
              <a:rPr lang="en" sz="1600" b="1" dirty="0">
                <a:effectLst>
                  <a:outerShdw blurRad="38100" dist="38100" dir="2700000" algn="tl">
                    <a:srgbClr val="000000">
                      <a:alpha val="43137"/>
                    </a:srgbClr>
                  </a:outerShdw>
                </a:effectLst>
              </a:rPr>
              <a:t>Loan Default Prediction Project | Feature Engineering</a:t>
            </a:r>
            <a:br>
              <a:rPr lang="en" sz="1600" b="1" dirty="0">
                <a:effectLst>
                  <a:outerShdw blurRad="38100" dist="38100" dir="2700000" algn="tl">
                    <a:srgbClr val="000000">
                      <a:alpha val="43137"/>
                    </a:srgbClr>
                  </a:outerShdw>
                </a:effectLst>
              </a:rPr>
            </a:br>
            <a:r>
              <a:rPr lang="en" sz="1600" b="1" dirty="0">
                <a:effectLst>
                  <a:outerShdw blurRad="38100" dist="38100" dir="2700000" algn="tl">
                    <a:srgbClr val="000000">
                      <a:alpha val="43137"/>
                    </a:srgbClr>
                  </a:outerShdw>
                </a:effectLst>
              </a:rPr>
              <a:t>(Milestone 4)</a:t>
            </a:r>
            <a:endParaRPr dirty="0">
              <a:effectLst>
                <a:outerShdw blurRad="38100" dist="38100" dir="2700000" algn="tl">
                  <a:srgbClr val="000000">
                    <a:alpha val="43137"/>
                  </a:srgbClr>
                </a:outerShdw>
              </a:effectLst>
            </a:endParaRPr>
          </a:p>
        </p:txBody>
      </p:sp>
      <p:sp>
        <p:nvSpPr>
          <p:cNvPr id="310" name="Google Shape;310;p15"/>
          <p:cNvSpPr txBox="1"/>
          <p:nvPr/>
        </p:nvSpPr>
        <p:spPr>
          <a:xfrm>
            <a:off x="0" y="697600"/>
            <a:ext cx="7772400" cy="830966"/>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buNone/>
            </a:pPr>
            <a:r>
              <a:rPr lang="en" dirty="0">
                <a:solidFill>
                  <a:schemeClr val="dk1"/>
                </a:solidFill>
                <a:latin typeface="Arial" panose="020B0604020202020204" pitchFamily="34" charset="0"/>
                <a:ea typeface="Roboto"/>
                <a:cs typeface="Arial" panose="020B0604020202020204" pitchFamily="34" charset="0"/>
                <a:sym typeface="Roboto"/>
              </a:rPr>
              <a:t>Executive Summary Report</a:t>
            </a:r>
          </a:p>
          <a:p>
            <a:pPr marL="0" lvl="0" indent="0" algn="ctr" rtl="0">
              <a:lnSpc>
                <a:spcPct val="150000"/>
              </a:lnSpc>
              <a:spcBef>
                <a:spcPts val="0"/>
              </a:spcBef>
              <a:buNone/>
            </a:pPr>
            <a:r>
              <a:rPr lang="en" dirty="0">
                <a:solidFill>
                  <a:schemeClr val="dk1"/>
                </a:solidFill>
                <a:latin typeface="Arial" panose="020B0604020202020204" pitchFamily="34" charset="0"/>
                <a:ea typeface="Roboto"/>
                <a:cs typeface="Arial" panose="020B0604020202020204" pitchFamily="34" charset="0"/>
                <a:sym typeface="Roboto"/>
              </a:rPr>
              <a:t>Prepared by: PhD Aleksandar Osmanli</a:t>
            </a:r>
            <a:endParaRPr dirty="0">
              <a:solidFill>
                <a:schemeClr val="dk1"/>
              </a:solidFill>
              <a:latin typeface="Arial" panose="020B0604020202020204" pitchFamily="34" charset="0"/>
              <a:ea typeface="Roboto"/>
              <a:cs typeface="Arial" panose="020B0604020202020204" pitchFamily="34" charset="0"/>
              <a:sym typeface="Roboto"/>
            </a:endParaRPr>
          </a:p>
        </p:txBody>
      </p:sp>
      <p:sp>
        <p:nvSpPr>
          <p:cNvPr id="17" name="Google Shape;305;p15">
            <a:extLst>
              <a:ext uri="{FF2B5EF4-FFF2-40B4-BE49-F238E27FC236}">
                <a16:creationId xmlns:a16="http://schemas.microsoft.com/office/drawing/2014/main" id="{A9297EB7-44F7-4677-9361-382604092CB1}"/>
              </a:ext>
            </a:extLst>
          </p:cNvPr>
          <p:cNvSpPr txBox="1"/>
          <p:nvPr/>
        </p:nvSpPr>
        <p:spPr>
          <a:xfrm>
            <a:off x="425450" y="1694225"/>
            <a:ext cx="3230201" cy="3693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effectLst>
                  <a:outerShdw blurRad="38100" dist="38100" dir="2700000" algn="tl">
                    <a:srgbClr val="000000">
                      <a:alpha val="43137"/>
                    </a:srgbClr>
                  </a:outerShdw>
                </a:effectLst>
                <a:latin typeface="Arial" panose="020B0604020202020204" pitchFamily="34" charset="0"/>
                <a:ea typeface="Roboto"/>
                <a:cs typeface="Arial" panose="020B0604020202020204" pitchFamily="34" charset="0"/>
                <a:sym typeface="Roboto"/>
              </a:rPr>
              <a:t>Project Overview</a:t>
            </a:r>
            <a:endParaRPr sz="1200" b="1" dirty="0">
              <a:effectLst>
                <a:outerShdw blurRad="38100" dist="38100" dir="2700000" algn="tl">
                  <a:srgbClr val="000000">
                    <a:alpha val="43137"/>
                  </a:srgbClr>
                </a:outerShdw>
              </a:effectLst>
              <a:latin typeface="Arial" panose="020B0604020202020204" pitchFamily="34" charset="0"/>
              <a:ea typeface="Roboto"/>
              <a:cs typeface="Arial" panose="020B0604020202020204" pitchFamily="34" charset="0"/>
              <a:sym typeface="Roboto"/>
            </a:endParaRPr>
          </a:p>
        </p:txBody>
      </p:sp>
      <p:sp>
        <p:nvSpPr>
          <p:cNvPr id="18" name="Google Shape;228;p10">
            <a:extLst>
              <a:ext uri="{FF2B5EF4-FFF2-40B4-BE49-F238E27FC236}">
                <a16:creationId xmlns:a16="http://schemas.microsoft.com/office/drawing/2014/main" id="{A3BA77C2-E5F3-47A9-BA8F-31283FF57F8F}"/>
              </a:ext>
            </a:extLst>
          </p:cNvPr>
          <p:cNvSpPr txBox="1"/>
          <p:nvPr/>
        </p:nvSpPr>
        <p:spPr>
          <a:xfrm>
            <a:off x="360150" y="8046225"/>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00" b="1" dirty="0">
                <a:effectLst>
                  <a:outerShdw blurRad="38100" dist="38100" dir="2700000" algn="tl">
                    <a:srgbClr val="000000">
                      <a:alpha val="43137"/>
                    </a:srgbClr>
                  </a:outerShdw>
                </a:effectLst>
                <a:latin typeface="Arial" panose="020B0604020202020204" pitchFamily="34" charset="0"/>
                <a:ea typeface="Google Sans SemiBold"/>
                <a:cs typeface="Arial" panose="020B0604020202020204" pitchFamily="34" charset="0"/>
                <a:sym typeface="Google Sans SemiBold"/>
              </a:rPr>
              <a:t>Next steps</a:t>
            </a:r>
            <a:endParaRPr sz="1300" b="1" dirty="0">
              <a:solidFill>
                <a:srgbClr val="000000"/>
              </a:solidFill>
              <a:effectLst>
                <a:outerShdw blurRad="38100" dist="38100" dir="2700000" algn="tl">
                  <a:srgbClr val="000000">
                    <a:alpha val="43137"/>
                  </a:srgbClr>
                </a:outerShdw>
              </a:effectLst>
              <a:latin typeface="Arial" panose="020B0604020202020204" pitchFamily="34" charset="0"/>
              <a:ea typeface="Google Sans SemiBold"/>
              <a:cs typeface="Arial" panose="020B0604020202020204" pitchFamily="34" charset="0"/>
              <a:sym typeface="Google Sans SemiBold"/>
            </a:endParaRPr>
          </a:p>
        </p:txBody>
      </p:sp>
      <p:graphicFrame>
        <p:nvGraphicFramePr>
          <p:cNvPr id="4" name="Table 3">
            <a:extLst>
              <a:ext uri="{FF2B5EF4-FFF2-40B4-BE49-F238E27FC236}">
                <a16:creationId xmlns:a16="http://schemas.microsoft.com/office/drawing/2014/main" id="{DF4ED206-4FE5-44B8-B309-22020B2607AA}"/>
              </a:ext>
            </a:extLst>
          </p:cNvPr>
          <p:cNvGraphicFramePr>
            <a:graphicFrameLocks noGrp="1"/>
          </p:cNvGraphicFramePr>
          <p:nvPr>
            <p:extLst>
              <p:ext uri="{D42A27DB-BD31-4B8C-83A1-F6EECF244321}">
                <p14:modId xmlns:p14="http://schemas.microsoft.com/office/powerpoint/2010/main" val="723922216"/>
              </p:ext>
            </p:extLst>
          </p:nvPr>
        </p:nvGraphicFramePr>
        <p:xfrm>
          <a:off x="3835975" y="3494088"/>
          <a:ext cx="3324788" cy="6076950"/>
        </p:xfrm>
        <a:graphic>
          <a:graphicData uri="http://schemas.openxmlformats.org/drawingml/2006/table">
            <a:tbl>
              <a:tblPr>
                <a:tableStyleId>{5C22544A-7EE6-4342-B048-85BDC9FD1C3A}</a:tableStyleId>
              </a:tblPr>
              <a:tblGrid>
                <a:gridCol w="2449843">
                  <a:extLst>
                    <a:ext uri="{9D8B030D-6E8A-4147-A177-3AD203B41FA5}">
                      <a16:colId xmlns:a16="http://schemas.microsoft.com/office/drawing/2014/main" val="3372061322"/>
                    </a:ext>
                  </a:extLst>
                </a:gridCol>
                <a:gridCol w="874945">
                  <a:extLst>
                    <a:ext uri="{9D8B030D-6E8A-4147-A177-3AD203B41FA5}">
                      <a16:colId xmlns:a16="http://schemas.microsoft.com/office/drawing/2014/main" val="3862732027"/>
                    </a:ext>
                  </a:extLst>
                </a:gridCol>
              </a:tblGrid>
              <a:tr h="184150">
                <a:tc gridSpan="2">
                  <a:txBody>
                    <a:bodyPr/>
                    <a:lstStyle/>
                    <a:p>
                      <a:pPr algn="ctr" fontAlgn="ctr"/>
                      <a:r>
                        <a:rPr lang="en-US" sz="1100" b="1" u="none" strike="noStrike" dirty="0">
                          <a:effectLst/>
                        </a:rPr>
                        <a:t>Correlation of Features with Loan Default</a:t>
                      </a:r>
                      <a:endParaRPr lang="en-US" sz="1100" b="1" i="0" u="none" strike="noStrike" dirty="0">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hMerge="1">
                  <a:txBody>
                    <a:bodyPr/>
                    <a:lstStyle/>
                    <a:p>
                      <a:endParaRPr lang="en-US"/>
                    </a:p>
                  </a:txBody>
                  <a:tcPr/>
                </a:tc>
                <a:extLst>
                  <a:ext uri="{0D108BD9-81ED-4DB2-BD59-A6C34878D82A}">
                    <a16:rowId xmlns:a16="http://schemas.microsoft.com/office/drawing/2014/main" val="237260206"/>
                  </a:ext>
                </a:extLst>
              </a:tr>
              <a:tr h="184150">
                <a:tc>
                  <a:txBody>
                    <a:bodyPr/>
                    <a:lstStyle/>
                    <a:p>
                      <a:pPr algn="l" fontAlgn="ctr"/>
                      <a:r>
                        <a:rPr lang="en-US" sz="1100" b="1" u="none" strike="noStrike" dirty="0">
                          <a:effectLst/>
                        </a:rPr>
                        <a:t>Feature</a:t>
                      </a:r>
                      <a:endParaRPr lang="en-US" sz="1100" b="1" i="0" u="none" strike="noStrike" dirty="0">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b="1" u="none" strike="noStrike" dirty="0">
                          <a:effectLst/>
                        </a:rPr>
                        <a:t>Correlation</a:t>
                      </a:r>
                      <a:endParaRPr lang="en-US" sz="1100" b="1" i="0" u="none" strike="noStrike" dirty="0">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949777458"/>
                  </a:ext>
                </a:extLst>
              </a:tr>
              <a:tr h="184150">
                <a:tc>
                  <a:txBody>
                    <a:bodyPr/>
                    <a:lstStyle/>
                    <a:p>
                      <a:pPr algn="l" fontAlgn="ctr"/>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-0,168</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603996339"/>
                  </a:ext>
                </a:extLst>
              </a:tr>
              <a:tr h="184150">
                <a:tc>
                  <a:txBody>
                    <a:bodyPr/>
                    <a:lstStyle/>
                    <a:p>
                      <a:pPr algn="l" fontAlgn="ctr"/>
                      <a:r>
                        <a:rPr lang="en-US" sz="1100" u="none" strike="noStrike">
                          <a:effectLst/>
                        </a:rPr>
                        <a:t>InterestRate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0,131</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634722475"/>
                  </a:ext>
                </a:extLst>
              </a:tr>
              <a:tr h="184150">
                <a:tc>
                  <a:txBody>
                    <a:bodyPr/>
                    <a:lstStyle/>
                    <a:p>
                      <a:pPr algn="l" fontAlgn="ctr"/>
                      <a:r>
                        <a:rPr lang="en-US" sz="1100" u="none" strike="noStrike">
                          <a:effectLst/>
                        </a:rPr>
                        <a:t>Income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-0,099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768511221"/>
                  </a:ext>
                </a:extLst>
              </a:tr>
              <a:tr h="184150">
                <a:tc>
                  <a:txBody>
                    <a:bodyPr/>
                    <a:lstStyle/>
                    <a:p>
                      <a:pPr algn="l" fontAlgn="ctr"/>
                      <a:r>
                        <a:rPr lang="en-US" sz="1100" u="none" strike="noStrike">
                          <a:effectLst/>
                        </a:rPr>
                        <a:t>MonthsEmployed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-0,097</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089323973"/>
                  </a:ext>
                </a:extLst>
              </a:tr>
              <a:tr h="184150">
                <a:tc>
                  <a:txBody>
                    <a:bodyPr/>
                    <a:lstStyle/>
                    <a:p>
                      <a:pPr algn="l" fontAlgn="ctr"/>
                      <a:r>
                        <a:rPr lang="en-US" sz="1100" u="none" strike="noStrike">
                          <a:effectLst/>
                        </a:rPr>
                        <a:t>LoanAmount</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0,087</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797564901"/>
                  </a:ext>
                </a:extLst>
              </a:tr>
              <a:tr h="184150">
                <a:tc>
                  <a:txBody>
                    <a:bodyPr/>
                    <a:lstStyle/>
                    <a:p>
                      <a:pPr algn="l" fontAlgn="ctr"/>
                      <a:r>
                        <a:rPr lang="en-US" sz="1100" u="none" strike="noStrike">
                          <a:effectLst/>
                        </a:rPr>
                        <a:t>HasCoSigner_Yes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913341103"/>
                  </a:ext>
                </a:extLst>
              </a:tr>
              <a:tr h="184150">
                <a:tc>
                  <a:txBody>
                    <a:bodyPr/>
                    <a:lstStyle/>
                    <a:p>
                      <a:pPr algn="l" fontAlgn="ctr"/>
                      <a:r>
                        <a:rPr lang="en-US" sz="1100" u="none" strike="noStrike">
                          <a:effectLst/>
                        </a:rPr>
                        <a:t>HasCoSigner_No</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197210257"/>
                  </a:ext>
                </a:extLst>
              </a:tr>
              <a:tr h="184150">
                <a:tc>
                  <a:txBody>
                    <a:bodyPr/>
                    <a:lstStyle/>
                    <a:p>
                      <a:pPr algn="l" fontAlgn="ctr"/>
                      <a:r>
                        <a:rPr lang="en-US" sz="1100" u="none" strike="noStrike">
                          <a:effectLst/>
                        </a:rPr>
                        <a:t>EmploymentType_Full-time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953152927"/>
                  </a:ext>
                </a:extLst>
              </a:tr>
              <a:tr h="184150">
                <a:tc>
                  <a:txBody>
                    <a:bodyPr/>
                    <a:lstStyle/>
                    <a:p>
                      <a:pPr algn="l" fontAlgn="ctr"/>
                      <a:r>
                        <a:rPr lang="en-US" sz="1100" u="none" strike="noStrike">
                          <a:effectLst/>
                        </a:rPr>
                        <a:t>EmploymentType_Unemployed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0,035</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896438924"/>
                  </a:ext>
                </a:extLst>
              </a:tr>
              <a:tr h="184150">
                <a:tc>
                  <a:txBody>
                    <a:bodyPr/>
                    <a:lstStyle/>
                    <a:p>
                      <a:pPr algn="l" fontAlgn="ctr"/>
                      <a:r>
                        <a:rPr lang="en-US" sz="1100" u="none" strike="noStrike">
                          <a:effectLst/>
                        </a:rPr>
                        <a:t>HasDependents_No</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0,035</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93826612"/>
                  </a:ext>
                </a:extLst>
              </a:tr>
              <a:tr h="184150">
                <a:tc>
                  <a:txBody>
                    <a:bodyPr/>
                    <a:lstStyle/>
                    <a:p>
                      <a:pPr algn="l" fontAlgn="ctr"/>
                      <a:r>
                        <a:rPr lang="en-US" sz="1100" u="none" strike="noStrike">
                          <a:effectLst/>
                        </a:rPr>
                        <a:t>HasDependents_Yes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-0,035</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521607891"/>
                  </a:ext>
                </a:extLst>
              </a:tr>
              <a:tr h="184150">
                <a:tc>
                  <a:txBody>
                    <a:bodyPr/>
                    <a:lstStyle/>
                    <a:p>
                      <a:pPr algn="l" fontAlgn="ctr"/>
                      <a:r>
                        <a:rPr lang="en-US" sz="1100" u="none" strike="noStrike">
                          <a:effectLst/>
                        </a:rPr>
                        <a:t>CreditScore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-0,034</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530206001"/>
                  </a:ext>
                </a:extLst>
              </a:tr>
              <a:tr h="184150">
                <a:tc>
                  <a:txBody>
                    <a:bodyPr/>
                    <a:lstStyle/>
                    <a:p>
                      <a:pPr algn="l" fontAlgn="ctr"/>
                      <a:r>
                        <a:rPr lang="en-US" sz="1100" u="none" strike="noStrike">
                          <a:effectLst/>
                        </a:rPr>
                        <a:t>NumCreditLines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0,028</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4076835210"/>
                  </a:ext>
                </a:extLst>
              </a:tr>
              <a:tr h="184150">
                <a:tc>
                  <a:txBody>
                    <a:bodyPr/>
                    <a:lstStyle/>
                    <a:p>
                      <a:pPr algn="l" fontAlgn="ctr"/>
                      <a:r>
                        <a:rPr lang="en-US" sz="1100" u="none" strike="noStrike">
                          <a:effectLst/>
                        </a:rPr>
                        <a:t>MaritalStatus_Married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-0,027</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92699490"/>
                  </a:ext>
                </a:extLst>
              </a:tr>
              <a:tr h="184150">
                <a:tc>
                  <a:txBody>
                    <a:bodyPr/>
                    <a:lstStyle/>
                    <a:p>
                      <a:pPr algn="l" fontAlgn="ctr"/>
                      <a:r>
                        <a:rPr lang="en-US" sz="1100" u="none" strike="noStrike">
                          <a:effectLst/>
                        </a:rPr>
                        <a:t>HasMortgage_Yes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079345923"/>
                  </a:ext>
                </a:extLst>
              </a:tr>
              <a:tr h="184150">
                <a:tc>
                  <a:txBody>
                    <a:bodyPr/>
                    <a:lstStyle/>
                    <a:p>
                      <a:pPr algn="l" fontAlgn="ctr"/>
                      <a:r>
                        <a:rPr lang="en-US" sz="1100" u="none" strike="noStrike">
                          <a:effectLst/>
                        </a:rPr>
                        <a:t>HasMortgage_No</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331030251"/>
                  </a:ext>
                </a:extLst>
              </a:tr>
              <a:tr h="184150">
                <a:tc>
                  <a:txBody>
                    <a:bodyPr/>
                    <a:lstStyle/>
                    <a:p>
                      <a:pPr algn="l" fontAlgn="ctr"/>
                      <a:r>
                        <a:rPr lang="en-US" sz="1100" u="none" strike="noStrike">
                          <a:effectLst/>
                        </a:rPr>
                        <a:t>Education_HighSchool</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977841981"/>
                  </a:ext>
                </a:extLst>
              </a:tr>
              <a:tr h="184150">
                <a:tc>
                  <a:txBody>
                    <a:bodyPr/>
                    <a:lstStyle/>
                    <a:p>
                      <a:pPr algn="l" fontAlgn="ctr"/>
                      <a:r>
                        <a:rPr lang="en-US" sz="1100" u="none" strike="noStrike">
                          <a:effectLst/>
                        </a:rPr>
                        <a:t>LoanPurpose_Home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-0,022</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803154515"/>
                  </a:ext>
                </a:extLst>
              </a:tr>
              <a:tr h="184150">
                <a:tc>
                  <a:txBody>
                    <a:bodyPr/>
                    <a:lstStyle/>
                    <a:p>
                      <a:pPr algn="l" fontAlgn="ctr"/>
                      <a:r>
                        <a:rPr lang="en-US" sz="1100" u="none" strike="noStrike">
                          <a:effectLst/>
                        </a:rPr>
                        <a:t>MaritalStatus_Divorced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0,020</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105588962"/>
                  </a:ext>
                </a:extLst>
              </a:tr>
              <a:tr h="184150">
                <a:tc>
                  <a:txBody>
                    <a:bodyPr/>
                    <a:lstStyle/>
                    <a:p>
                      <a:pPr algn="l" fontAlgn="ctr"/>
                      <a:r>
                        <a:rPr lang="en-US" sz="1100" u="none" strike="noStrike">
                          <a:effectLst/>
                        </a:rPr>
                        <a:t>DTIRatio</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0,019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997553325"/>
                  </a:ext>
                </a:extLst>
              </a:tr>
              <a:tr h="184150">
                <a:tc>
                  <a:txBody>
                    <a:bodyPr/>
                    <a:lstStyle/>
                    <a:p>
                      <a:pPr algn="l" fontAlgn="ctr"/>
                      <a:r>
                        <a:rPr lang="en-US" sz="1100" u="none" strike="noStrike">
                          <a:effectLst/>
                        </a:rPr>
                        <a:t>Education_PhD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-0,018</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1618552722"/>
                  </a:ext>
                </a:extLst>
              </a:tr>
              <a:tr h="184150">
                <a:tc>
                  <a:txBody>
                    <a:bodyPr/>
                    <a:lstStyle/>
                    <a:p>
                      <a:pPr algn="l" fontAlgn="ctr"/>
                      <a:r>
                        <a:rPr lang="en-US" sz="1100" u="none" strike="noStrike">
                          <a:effectLst/>
                        </a:rPr>
                        <a:t>Education_Masters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-0,013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493820163"/>
                  </a:ext>
                </a:extLst>
              </a:tr>
              <a:tr h="184150">
                <a:tc>
                  <a:txBody>
                    <a:bodyPr/>
                    <a:lstStyle/>
                    <a:p>
                      <a:pPr algn="l" fontAlgn="ctr"/>
                      <a:r>
                        <a:rPr lang="en-US" sz="1100" u="none" strike="noStrike">
                          <a:effectLst/>
                        </a:rPr>
                        <a:t>LoanPurpose_Business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0,011</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836228081"/>
                  </a:ext>
                </a:extLst>
              </a:tr>
              <a:tr h="184150">
                <a:tc>
                  <a:txBody>
                    <a:bodyPr/>
                    <a:lstStyle/>
                    <a:p>
                      <a:pPr algn="l" fontAlgn="ctr"/>
                      <a:r>
                        <a:rPr lang="en-US" sz="1100" u="none" strike="noStrike">
                          <a:effectLst/>
                        </a:rPr>
                        <a:t>Education_Bachelors</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0,009</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606652709"/>
                  </a:ext>
                </a:extLst>
              </a:tr>
              <a:tr h="184150">
                <a:tc>
                  <a:txBody>
                    <a:bodyPr/>
                    <a:lstStyle/>
                    <a:p>
                      <a:pPr algn="l" fontAlgn="ctr"/>
                      <a:r>
                        <a:rPr lang="en-US" sz="1100" u="none" strike="noStrike">
                          <a:effectLst/>
                        </a:rPr>
                        <a:t>MaritalStatus_Single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0,007</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026088039"/>
                  </a:ext>
                </a:extLst>
              </a:tr>
              <a:tr h="184150">
                <a:tc>
                  <a:txBody>
                    <a:bodyPr/>
                    <a:lstStyle/>
                    <a:p>
                      <a:pPr algn="l" fontAlgn="ctr"/>
                      <a:r>
                        <a:rPr lang="en-US" sz="1100" u="none" strike="noStrike">
                          <a:effectLst/>
                        </a:rPr>
                        <a:t>EmploymentType_Part-time</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0,006</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559219133"/>
                  </a:ext>
                </a:extLst>
              </a:tr>
              <a:tr h="184150">
                <a:tc>
                  <a:txBody>
                    <a:bodyPr/>
                    <a:lstStyle/>
                    <a:p>
                      <a:pPr algn="l" fontAlgn="ctr"/>
                      <a:r>
                        <a:rPr lang="en-US" sz="1100" u="none" strike="noStrike">
                          <a:effectLst/>
                        </a:rPr>
                        <a:t>LoanPurpose_Auto</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0,004</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419255837"/>
                  </a:ext>
                </a:extLst>
              </a:tr>
              <a:tr h="184150">
                <a:tc>
                  <a:txBody>
                    <a:bodyPr/>
                    <a:lstStyle/>
                    <a:p>
                      <a:pPr algn="l" fontAlgn="ctr"/>
                      <a:r>
                        <a:rPr lang="en-US" sz="1100" u="none" strike="noStrike">
                          <a:effectLst/>
                        </a:rPr>
                        <a:t>LoanPurpose_Education</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0,004</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3044939910"/>
                  </a:ext>
                </a:extLst>
              </a:tr>
              <a:tr h="184150">
                <a:tc>
                  <a:txBody>
                    <a:bodyPr/>
                    <a:lstStyle/>
                    <a:p>
                      <a:pPr algn="l" fontAlgn="ctr"/>
                      <a:r>
                        <a:rPr lang="en-US" sz="1100" u="none" strike="noStrike">
                          <a:effectLst/>
                        </a:rPr>
                        <a:t>LoanPurpose_Other</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827565548"/>
                  </a:ext>
                </a:extLst>
              </a:tr>
              <a:tr h="184150">
                <a:tc>
                  <a:txBody>
                    <a:bodyPr/>
                    <a:lstStyle/>
                    <a:p>
                      <a:pPr algn="l" fontAlgn="ctr"/>
                      <a:r>
                        <a:rPr lang="en-US" sz="1100" u="none" strike="noStrike">
                          <a:effectLst/>
                        </a:rPr>
                        <a:t>EmploymentType_Self-employed</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a:effectLst/>
                        </a:rPr>
                        <a:t>-0,003</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308710322"/>
                  </a:ext>
                </a:extLst>
              </a:tr>
              <a:tr h="184150">
                <a:tc>
                  <a:txBody>
                    <a:bodyPr/>
                    <a:lstStyle/>
                    <a:p>
                      <a:pPr algn="l" fontAlgn="ctr"/>
                      <a:r>
                        <a:rPr lang="en-US" sz="1100" u="none" strike="noStrike">
                          <a:effectLst/>
                        </a:rPr>
                        <a:t>LoanTerm</a:t>
                      </a:r>
                      <a:endParaRPr lang="en-US" sz="1100" b="0" i="0" u="none" strike="noStrike">
                        <a:solidFill>
                          <a:srgbClr val="000000"/>
                        </a:solidFill>
                        <a:effectLst/>
                        <a:latin typeface="Calibri" panose="020F0502020204030204" pitchFamily="34" charset="0"/>
                      </a:endParaRPr>
                    </a:p>
                  </a:txBody>
                  <a:tcPr marL="6350" marR="6350" marT="6350" marB="0" anchor="ctr">
                    <a:solidFill>
                      <a:schemeClr val="accent1">
                        <a:tint val="20000"/>
                      </a:schemeClr>
                    </a:solidFill>
                  </a:tcPr>
                </a:tc>
                <a:tc>
                  <a:txBody>
                    <a:bodyPr/>
                    <a:lstStyle/>
                    <a:p>
                      <a:pPr algn="r" fontAlgn="ctr"/>
                      <a:r>
                        <a:rPr lang="en-US" sz="1100" u="none" strike="noStrike" dirty="0">
                          <a:effectLst/>
                        </a:rPr>
                        <a:t>0,001</a:t>
                      </a:r>
                      <a:endParaRPr lang="en-US" sz="1100" b="0" i="0" u="none" strike="noStrike" dirty="0">
                        <a:solidFill>
                          <a:srgbClr val="000000"/>
                        </a:solidFill>
                        <a:effectLst/>
                        <a:latin typeface="Calibri" panose="020F0502020204030204" pitchFamily="34" charset="0"/>
                      </a:endParaRPr>
                    </a:p>
                  </a:txBody>
                  <a:tcPr marL="6350" marR="6350" marT="6350" marB="0" anchor="ctr">
                    <a:solidFill>
                      <a:schemeClr val="accent1">
                        <a:tint val="20000"/>
                      </a:schemeClr>
                    </a:solidFill>
                  </a:tcPr>
                </a:tc>
                <a:extLst>
                  <a:ext uri="{0D108BD9-81ED-4DB2-BD59-A6C34878D82A}">
                    <a16:rowId xmlns:a16="http://schemas.microsoft.com/office/drawing/2014/main" val="2517734689"/>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1302</TotalTime>
  <Words>348</Words>
  <Application>Microsoft Office PowerPoint</Application>
  <PresentationFormat>Custom</PresentationFormat>
  <Paragraphs>80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Roboto</vt:lpstr>
      <vt:lpstr>Work Sans</vt:lpstr>
      <vt:lpstr>Google Sans</vt:lpstr>
      <vt:lpstr>Calibri</vt:lpstr>
      <vt:lpstr>Google Sans SemiBold</vt:lpstr>
      <vt:lpstr>Arial</vt:lpstr>
      <vt:lpstr>PT Sans Narrow</vt:lpstr>
      <vt:lpstr>Simple Light</vt:lpstr>
      <vt:lpstr>Loan Default Prediction Project | Feature Engineering (Milestone 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Regression Modeling Results (Milestone 5)</dc:title>
  <cp:lastModifiedBy>Aleksandar Osmanli</cp:lastModifiedBy>
  <cp:revision>18</cp:revision>
  <cp:lastPrinted>2024-10-01T14:24:41Z</cp:lastPrinted>
  <dcterms:modified xsi:type="dcterms:W3CDTF">2024-12-23T14:35:30Z</dcterms:modified>
</cp:coreProperties>
</file>